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4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6" Type="http://schemas.openxmlformats.org/officeDocument/2006/relationships/image" Target="../media/image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559040" cy="6858000"/>
          </a:xfrm>
          <a:prstGeom prst="rect">
            <a:avLst/>
          </a:prstGeom>
          <a:gradFill>
            <a:gsLst>
              <a:gs pos="0">
                <a:srgbClr val="34337A"/>
              </a:gs>
              <a:gs pos="100000">
                <a:srgbClr val="514FB9"/>
              </a:gs>
            </a:gsLst>
            <a:lin ang="8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132320" y="0"/>
            <a:ext cx="426720" cy="3857625"/>
          </a:xfrm>
          <a:prstGeom prst="rect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685800"/>
            <a:ext cx="54864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欣祺医药 · 优贝德医药出海平台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371600"/>
            <a:ext cx="5608320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微软雅黑"/>
                <a:ea typeface="微软雅黑"/>
              </a:rPr>
              <a:t>C 反应蛋白（CRP）
检测试剂盒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154680"/>
            <a:ext cx="5364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400" b="0">
                <a:solidFill>
                  <a:srgbClr val="E4E3F5"/>
                </a:solidFill>
                <a:latin typeface="微软雅黑"/>
                <a:ea typeface="微软雅黑"/>
              </a:rPr>
              <a:t>一次唾液采样 · 中空金专利技术 · 15 分钟目视比色判读
全球少数「唾液 · 免仪器 · 居家可及」家用 CRP 初筛方案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600" y="4251960"/>
            <a:ext cx="1645920" cy="1097280"/>
          </a:xfrm>
          <a:prstGeom prst="roundRect">
            <a:avLst>
              <a:gd name="adj" fmla="val 8000"/>
            </a:avLst>
          </a:prstGeom>
          <a:solidFill>
            <a:srgbClr val="5B59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442341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</a:rPr>
              <a:t>15 min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90347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C9C7EC"/>
                </a:solidFill>
                <a:latin typeface="微软雅黑"/>
                <a:ea typeface="微软雅黑"/>
              </a:rPr>
              <a:t>出结果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377439" y="4251960"/>
            <a:ext cx="1645920" cy="1097280"/>
          </a:xfrm>
          <a:prstGeom prst="roundRect">
            <a:avLst>
              <a:gd name="adj" fmla="val 8000"/>
            </a:avLst>
          </a:prstGeom>
          <a:solidFill>
            <a:srgbClr val="5B59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377439" y="442341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</a:rPr>
              <a:t>5 mg/L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39" y="490347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C9C7EC"/>
                </a:solidFill>
                <a:latin typeface="微软雅黑"/>
                <a:ea typeface="微软雅黑"/>
              </a:rPr>
              <a:t>判读阈值（血液当量）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45278" y="4251960"/>
            <a:ext cx="1645920" cy="1097280"/>
          </a:xfrm>
          <a:prstGeom prst="roundRect">
            <a:avLst>
              <a:gd name="adj" fmla="val 8000"/>
            </a:avLst>
          </a:prstGeom>
          <a:solidFill>
            <a:srgbClr val="5B59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145278" y="442341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</a:rPr>
              <a:t>唾液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45278" y="490347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C9C7EC"/>
                </a:solidFill>
                <a:latin typeface="微软雅黑"/>
                <a:ea typeface="微软雅黑"/>
              </a:rPr>
              <a:t>样本类型 · 免采血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5897880"/>
            <a:ext cx="560832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0">
                <a:solidFill>
                  <a:srgbClr val="A6A0DF"/>
                </a:solidFill>
                <a:latin typeface="微软雅黑"/>
                <a:ea typeface="微软雅黑"/>
              </a:rPr>
              <a:t>欣祺医药 · 全程 CRP 检测试剂盒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53440" y="617220"/>
            <a:ext cx="60960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3000" b="1">
                <a:solidFill>
                  <a:srgbClr val="1F2430"/>
                </a:solidFill>
                <a:latin typeface="微软雅黑"/>
                <a:ea typeface="微软雅黑"/>
              </a:rPr>
              <a:t>目录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40" y="1131570"/>
            <a:ext cx="6096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7E79CD"/>
                </a:solidFill>
                <a:latin typeface="微软雅黑"/>
                <a:ea typeface="微软雅黑"/>
              </a:rPr>
              <a:t>CONTENTS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3440" y="1611630"/>
            <a:ext cx="60960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200" b="0">
                <a:solidFill>
                  <a:srgbClr val="66708A"/>
                </a:solidFill>
                <a:latin typeface="微软雅黑"/>
                <a:ea typeface="微软雅黑"/>
              </a:rPr>
              <a:t>从 C 反应蛋白原理、产品优势到应用场景与市场展望，系统呈现 CRP 检测试剂盒的核心价值。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0" y="617220"/>
            <a:ext cx="4023360" cy="109728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0" y="788670"/>
            <a:ext cx="3657600" cy="48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3000" b="1">
                <a:solidFill>
                  <a:srgbClr val="514FB9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0" y="133731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66708A"/>
                </a:solidFill>
                <a:latin typeface="微软雅黑"/>
                <a:ea typeface="微软雅黑"/>
              </a:rPr>
              <a:t>Pages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219884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19884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0" y="218770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产品原理与检测方法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242087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CRP 认知 · 免疫层析 · 两档判读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" y="269519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14400" y="274748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274748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73634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临床应用与居家自测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28800" y="296951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6 类人群 · 5 类自测 · 监测频率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324383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14400" y="329612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329612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8800" y="328498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应用场景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28800" y="351815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居家与机构双线覆盖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14400" y="379247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4400" y="384476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384476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28800" y="383362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技术壁垒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28800" y="406679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中空金专利平台 · 5 大壁垒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14400" y="434111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14400" y="439340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400" y="439340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828800" y="438226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市场展望与全球对标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28800" y="461543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市场规模 · 增长驱动 · 竞品对比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14400" y="488975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目录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4337A"/>
              </a:gs>
              <a:gs pos="100000">
                <a:srgbClr val="514FB9"/>
              </a:gs>
            </a:gsLst>
            <a:lin ang="7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022080" y="0"/>
            <a:ext cx="3169920" cy="6858000"/>
          </a:xfrm>
          <a:prstGeom prst="rect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2057400"/>
            <a:ext cx="3657600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600" b="1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3771900"/>
            <a:ext cx="7559040" cy="6172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微软雅黑"/>
                <a:ea typeface="微软雅黑"/>
              </a:rPr>
              <a:t>产品原理 · 检测方法 · 结果判读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60570"/>
            <a:ext cx="7559040" cy="6172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250" b="0">
                <a:solidFill>
                  <a:srgbClr val="C9C7EC"/>
                </a:solidFill>
                <a:latin typeface="微软雅黑"/>
                <a:ea typeface="微软雅黑"/>
              </a:rPr>
              <a:t>C 反应蛋白 · 唾液检测 · 中空金技术 · 两档比色判读（阈值 5 mg/L）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097280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BB29BC"/>
                </a:solidFill>
                <a:latin typeface="微软雅黑"/>
                <a:ea typeface="微软雅黑"/>
              </a:rPr>
              <a:t>PART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8B4E0"/>
                </a:solidFill>
                <a:latin typeface="微软雅黑"/>
                <a:ea typeface="微软雅黑"/>
              </a:rPr>
              <a:t>产品原理 · 检测方法 · 结果判读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8B4E0"/>
                </a:solidFill>
                <a:latin typeface="微软雅黑"/>
                <a:ea typeface="微软雅黑"/>
              </a:rPr>
              <a:t>03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PRODUCT PRINCIPLE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C 反应蛋白 · 急性炎症的「指南针」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0560" y="1474470"/>
            <a:ext cx="5315712" cy="10287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5632" y="1611630"/>
            <a:ext cx="492556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50" b="1">
                <a:solidFill>
                  <a:srgbClr val="1F2430"/>
                </a:solidFill>
                <a:latin typeface="微软雅黑"/>
                <a:ea typeface="微软雅黑"/>
              </a:rPr>
              <a:t>⚡ 快速反应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5632" y="1913382"/>
            <a:ext cx="4925568" cy="5897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6h 显著升高，炎症早期即可检出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5727" y="1474470"/>
            <a:ext cx="5315712" cy="10287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799" y="1611630"/>
            <a:ext cx="492556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50" b="1">
                <a:solidFill>
                  <a:srgbClr val="1F2430"/>
                </a:solidFill>
                <a:latin typeface="微软雅黑"/>
                <a:ea typeface="微软雅黑"/>
              </a:rPr>
              <a:t>🎯 灵敏度高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799" y="1913382"/>
            <a:ext cx="4925568" cy="5897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感染后迅速升高 100–1000 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70560" y="2612898"/>
            <a:ext cx="5315712" cy="10287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5632" y="2750058"/>
            <a:ext cx="492556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50" b="1">
                <a:solidFill>
                  <a:srgbClr val="1F2430"/>
                </a:solidFill>
                <a:latin typeface="微软雅黑"/>
                <a:ea typeface="微软雅黑"/>
              </a:rPr>
              <a:t>📈 动态范围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5632" y="3051810"/>
            <a:ext cx="4925568" cy="5897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随病情同步升降，可疗效追踪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05727" y="2612898"/>
            <a:ext cx="5315712" cy="10287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799" y="2750058"/>
            <a:ext cx="492556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50" b="1">
                <a:solidFill>
                  <a:srgbClr val="1F2430"/>
                </a:solidFill>
                <a:latin typeface="微软雅黑"/>
                <a:ea typeface="微软雅黑"/>
              </a:rPr>
              <a:t>🏠 居家可测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799" y="3051810"/>
            <a:ext cx="4925568" cy="5897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唾液样本即采即测，无需仪器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70560" y="2880360"/>
            <a:ext cx="3470656" cy="109728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65632" y="2990088"/>
            <a:ext cx="514350" cy="514350"/>
          </a:xfrm>
          <a:prstGeom prst="ellipse">
            <a:avLst/>
          </a:prstGeom>
          <a:solidFill>
            <a:srgbClr val="0E94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5632" y="299008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36192" y="301752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正常 · &lt;10 mg/L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5632" y="3319272"/>
            <a:ext cx="308051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常规值 · 无明显炎症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60671" y="2880360"/>
            <a:ext cx="3470656" cy="109728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4555743" y="2990088"/>
            <a:ext cx="514350" cy="514350"/>
          </a:xfrm>
          <a:prstGeom prst="ellipse">
            <a:avLst/>
          </a:prstGeom>
          <a:solidFill>
            <a:srgbClr val="C47A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55743" y="299008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26303" y="301752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升高 · 10–50 mg/L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55743" y="3319272"/>
            <a:ext cx="308051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病毒 / 局部感染 / 慢病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50782" y="2880360"/>
            <a:ext cx="3470656" cy="109728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245854" y="2990088"/>
            <a:ext cx="514350" cy="514350"/>
          </a:xfrm>
          <a:prstGeom prst="ellipse">
            <a:avLst/>
          </a:prstGeom>
          <a:solidFill>
            <a:srgbClr val="C83E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45854" y="299008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916414" y="301752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显著升高 · &gt;50 mg/L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45854" y="3319272"/>
            <a:ext cx="3080512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严重细菌感染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70560" y="4320540"/>
            <a:ext cx="10850880" cy="89154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0560" y="4320540"/>
            <a:ext cx="60960" cy="89154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14400" y="4416552"/>
            <a:ext cx="10363200" cy="754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什么是 C 反应蛋白：肝脏在炎症刺激下合成的急性时相反应蛋白，正常血清浓度低于 10 mg/L；感染、创伤、自身免疫病时 4–6 小时内迅速升高 100–1000 倍。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70560" y="5486400"/>
            <a:ext cx="2529839" cy="68580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65632" y="554812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65632" y="554812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65632" y="617220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① 唾液加样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65632" y="6419088"/>
            <a:ext cx="2139695" cy="-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与中空金标记抗体结合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444239" y="5486400"/>
            <a:ext cx="2529839" cy="68580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639311" y="554812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639311" y="554812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639311" y="617220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② 层析迁移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639311" y="6419088"/>
            <a:ext cx="2139695" cy="-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经过检测线（T）· 质控线（C）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217918" y="5486400"/>
            <a:ext cx="2529839" cy="68580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6412990" y="554812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2990" y="554812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12990" y="617220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③ 夹心显色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12990" y="6419088"/>
            <a:ext cx="2139695" cy="-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T 线捕获复合物形成条带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8991597" y="5486400"/>
            <a:ext cx="2529839" cy="68580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186669" y="554812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186669" y="554812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186669" y="617220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④ 结果判读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186669" y="6419088"/>
            <a:ext cx="2139695" cy="-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比对 C / T 线显色深度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全程 CRP 检测试剂盒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TEST METHOD &amp; READING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检测方法与两档比色判读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4 步操作 · 15–20 min 出结果 · 30 min 后判读无效 · 阈值 5 mg/L（血液当量）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" y="1474470"/>
            <a:ext cx="2529839" cy="109728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65632" y="153619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5632" y="153619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5632" y="216027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唾液采样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5632" y="2407158"/>
            <a:ext cx="2139695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拭子采集约 0.1 mL 唾液至加样管 · 混匀 10 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44239" y="1474470"/>
            <a:ext cx="2529839" cy="109728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3639311" y="153619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39311" y="153619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9311" y="216027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滴加样本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9311" y="2407158"/>
            <a:ext cx="2139695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取 2 滴加至检测卡加样孔 · 计时开始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8" y="1474470"/>
            <a:ext cx="2529839" cy="109728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412990" y="153619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2990" y="153619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2990" y="216027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等待反应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2990" y="2407158"/>
            <a:ext cx="2139695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15–20 分钟 · 室温 · 不可过早读取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91597" y="1474470"/>
            <a:ext cx="2529839" cy="109728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186669" y="153619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86669" y="153619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6669" y="216027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目视判读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6669" y="2407158"/>
            <a:ext cx="2139695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观察 C / T 线显色 · 与对照卡比对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70560" y="3017520"/>
            <a:ext cx="3486911" cy="1783080"/>
          </a:xfrm>
          <a:prstGeom prst="roundRect">
            <a:avLst>
              <a:gd name="adj" fmla="val 5000"/>
            </a:avLst>
          </a:prstGeom>
          <a:solidFill>
            <a:srgbClr val="E8F7F1"/>
          </a:solidFill>
          <a:ln w="9525">
            <a:solidFill>
              <a:srgbClr val="0E94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41248" y="3071526"/>
            <a:ext cx="205740" cy="205740"/>
          </a:xfrm>
          <a:prstGeom prst="ellipse">
            <a:avLst/>
          </a:prstGeom>
          <a:solidFill>
            <a:srgbClr val="0E94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58240" y="3127248"/>
            <a:ext cx="28163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阴性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1248" y="339471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仅 C 线显色 · T 线无显色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377190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1">
                <a:solidFill>
                  <a:srgbClr val="0E946E"/>
                </a:solidFill>
                <a:latin typeface="微软雅黑"/>
                <a:ea typeface="微软雅黑"/>
              </a:rPr>
              <a:t>CRP &lt; 5 mg/L（血液当量）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1248" y="414909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无明显炎症迹象 · 建议 6–12 月定期监测 · 三高 / 慢病人群可加测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352543" y="3017520"/>
            <a:ext cx="3486911" cy="1783080"/>
          </a:xfrm>
          <a:prstGeom prst="roundRect">
            <a:avLst>
              <a:gd name="adj" fmla="val 5000"/>
            </a:avLst>
          </a:prstGeom>
          <a:solidFill>
            <a:srgbClr val="FDF3E4"/>
          </a:solidFill>
          <a:ln w="9525">
            <a:solidFill>
              <a:srgbClr val="C47A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523231" y="3071526"/>
            <a:ext cx="205740" cy="205740"/>
          </a:xfrm>
          <a:prstGeom prst="ellipse">
            <a:avLst/>
          </a:prstGeom>
          <a:solidFill>
            <a:srgbClr val="C47A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840223" y="3127248"/>
            <a:ext cx="28163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阳性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23231" y="339471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C 线 + T 线均显色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23231" y="377190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1">
                <a:solidFill>
                  <a:srgbClr val="C47A0A"/>
                </a:solidFill>
                <a:latin typeface="微软雅黑"/>
                <a:ea typeface="微软雅黑"/>
              </a:rPr>
              <a:t>CRP ≥ 5 mg/L（血液当量）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23231" y="414909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提示有炎症 · 建议 24–48 h 复测 · 持续阳性或伴症状请及时就医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034526" y="3017520"/>
            <a:ext cx="3486911" cy="1783080"/>
          </a:xfrm>
          <a:prstGeom prst="roundRect">
            <a:avLst>
              <a:gd name="adj" fmla="val 5000"/>
            </a:avLst>
          </a:prstGeom>
          <a:solidFill>
            <a:srgbClr val="F2F4F8"/>
          </a:solidFill>
          <a:ln w="9525">
            <a:solidFill>
              <a:srgbClr val="6670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205214" y="3071526"/>
            <a:ext cx="205740" cy="205740"/>
          </a:xfrm>
          <a:prstGeom prst="ellipse">
            <a:avLst/>
          </a:prstGeom>
          <a:solidFill>
            <a:srgbClr val="667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522206" y="3127248"/>
            <a:ext cx="28163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无效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05214" y="339471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C 线未显色即判为无效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05214" y="377190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1">
                <a:solidFill>
                  <a:srgbClr val="66708A"/>
                </a:solidFill>
                <a:latin typeface="微软雅黑"/>
                <a:ea typeface="微软雅黑"/>
              </a:rPr>
              <a:t>质控失败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05214" y="4149090"/>
            <a:ext cx="314553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更换新检测卡重测 · 本品为初筛工具，不替代实验室诊断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70560" y="5006340"/>
            <a:ext cx="10850880" cy="617220"/>
          </a:xfrm>
          <a:prstGeom prst="roundRect">
            <a:avLst>
              <a:gd name="adj" fmla="val 10000"/>
            </a:avLst>
          </a:prstGeom>
          <a:solidFill>
            <a:srgbClr val="FDF3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670560" y="5006340"/>
            <a:ext cx="60960" cy="617220"/>
          </a:xfrm>
          <a:prstGeom prst="rect">
            <a:avLst/>
          </a:prstGeom>
          <a:solidFill>
            <a:srgbClr val="C47A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14400" y="5102352"/>
            <a:ext cx="10363200" cy="48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提示：30 分钟后判读可能因本底扩散出现假阳性，请严格遵守 15–20 min 时间窗。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全程 CRP 检测试剂盒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4337A"/>
              </a:gs>
              <a:gs pos="100000">
                <a:srgbClr val="514FB9"/>
              </a:gs>
            </a:gsLst>
            <a:lin ang="7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022080" y="0"/>
            <a:ext cx="3169920" cy="6858000"/>
          </a:xfrm>
          <a:prstGeom prst="rect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2057400"/>
            <a:ext cx="3657600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600" b="1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3771900"/>
            <a:ext cx="7559040" cy="6172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微软雅黑"/>
                <a:ea typeface="微软雅黑"/>
              </a:rPr>
              <a:t>临床应用 · 居家自测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60570"/>
            <a:ext cx="7559040" cy="6172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250" b="0">
                <a:solidFill>
                  <a:srgbClr val="C9C7EC"/>
                </a:solidFill>
                <a:latin typeface="微软雅黑"/>
                <a:ea typeface="微软雅黑"/>
              </a:rPr>
              <a:t>适用人群 · 权威指南 · 居家场景 · 监测频率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097280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BB29BC"/>
                </a:solidFill>
                <a:latin typeface="微软雅黑"/>
                <a:ea typeface="微软雅黑"/>
              </a:rPr>
              <a:t>PART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8B4E0"/>
                </a:solidFill>
                <a:latin typeface="微软雅黑"/>
                <a:ea typeface="微软雅黑"/>
              </a:rPr>
              <a:t>临床应用 · 居家自测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8B4E0"/>
                </a:solidFill>
                <a:latin typeface="微软雅黑"/>
                <a:ea typeface="微软雅黑"/>
              </a:rPr>
              <a:t>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CLINICAL INDICATIONS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6 类适用人群 + 5 类居家自测 · 全场景炎症初筛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指南：WHO / ATS / IDSA / NICE / 抗菌药物指导原则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" y="1474470"/>
            <a:ext cx="3470656" cy="10629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65632" y="158419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5632" y="158419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36192" y="161163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WHO 抗菌管理（AMS）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5632" y="1913382"/>
            <a:ext cx="3080512" cy="6240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感染性疾病鉴别 · 细菌 vs 病毒 · 局部 vs 系统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60671" y="1474470"/>
            <a:ext cx="3470656" cy="10629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555743" y="158419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55743" y="158419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26303" y="161163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儿科 CAP 指南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5743" y="1913382"/>
            <a:ext cx="3080512" cy="6240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儿童 / 老年人感染 · 症状不典型 · 早筛早干预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50782" y="1474470"/>
            <a:ext cx="3470656" cy="10629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245854" y="158419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45854" y="158419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16414" y="161163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AHA 心血管残留风险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45854" y="1913382"/>
            <a:ext cx="3080512" cy="6240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慢病炎症监测 · 三高 / 糖尿病 / 类风湿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560" y="2647188"/>
            <a:ext cx="3470656" cy="10629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65632" y="2756916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5632" y="2756916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36192" y="2784348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外科围手术期指南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5632" y="3086100"/>
            <a:ext cx="3080512" cy="6240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术前 / 术后监测 · 术后感染预警 · 切口愈合评估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60671" y="2647188"/>
            <a:ext cx="3470656" cy="10629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4555743" y="2756916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55743" y="2756916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26303" y="2784348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国家抗菌药物指导原则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55743" y="3086100"/>
            <a:ext cx="3080512" cy="6240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抗生素疗效评估 · 用药 48–72h 监测 · 避免滥用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50782" y="2647188"/>
            <a:ext cx="3470656" cy="10629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245854" y="2756916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45854" y="2756916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16414" y="2784348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中华健康管理共识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45854" y="3086100"/>
            <a:ext cx="3080512" cy="6240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亚健康 / 体检人群 · 低度炎症筛查 · 主动健康管理</a:t>
            </a:r>
          </a:p>
        </p:txBody>
      </p:sp>
      <p:sp>
        <p:nvSpPr>
          <p:cNvPr id="38" name="Oval 37"/>
          <p:cNvSpPr/>
          <p:nvPr/>
        </p:nvSpPr>
        <p:spPr>
          <a:xfrm>
            <a:off x="670560" y="389062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38784" y="3840480"/>
            <a:ext cx="4949951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儿童感冒发烧：家长居家初步判断是否需要立即就诊</a:t>
            </a:r>
          </a:p>
        </p:txBody>
      </p:sp>
      <p:sp>
        <p:nvSpPr>
          <p:cNvPr id="40" name="Oval 39"/>
          <p:cNvSpPr/>
          <p:nvPr/>
        </p:nvSpPr>
        <p:spPr>
          <a:xfrm>
            <a:off x="670560" y="453070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8784" y="4480560"/>
            <a:ext cx="4949951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慢病人群监测：三高 / 糖尿病 / 类风湿 · 主动评估残留炎症</a:t>
            </a:r>
          </a:p>
        </p:txBody>
      </p:sp>
      <p:sp>
        <p:nvSpPr>
          <p:cNvPr id="42" name="Oval 41"/>
          <p:cNvSpPr/>
          <p:nvPr/>
        </p:nvSpPr>
        <p:spPr>
          <a:xfrm>
            <a:off x="670560" y="517078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38784" y="5120640"/>
            <a:ext cx="4949951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老人术后随访：出院后家庭监测 · 感染早期预警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913119" y="3840480"/>
            <a:ext cx="24384" cy="1920240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6278879" y="389062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47103" y="3840480"/>
            <a:ext cx="4949951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抗生素疗效验证：用药 48–72 h · 量化 CRP 下降幅度</a:t>
            </a:r>
          </a:p>
        </p:txBody>
      </p:sp>
      <p:sp>
        <p:nvSpPr>
          <p:cNvPr id="47" name="Oval 46"/>
          <p:cNvSpPr/>
          <p:nvPr/>
        </p:nvSpPr>
        <p:spPr>
          <a:xfrm>
            <a:off x="6278879" y="485074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547103" y="4800600"/>
            <a:ext cx="4949951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亚健康定期筛查：30+ 健康管理 · 每 6–12 月低度炎症早筛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70560" y="5897880"/>
            <a:ext cx="10850880" cy="48006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670560" y="5897880"/>
            <a:ext cx="60960" cy="48006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14400" y="5993892"/>
            <a:ext cx="103632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监测频率建议：健康 每年 1–2 次 · 高危 每 3–6 月 · 急性期 每 24–48 h · 用药期 每 3–5 天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全程 CRP 检测试剂盒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HOME USE SCENARIOS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居家自测 · 家庭场景全覆盖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440180"/>
            <a:ext cx="2621280" cy="425196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3413760" y="1440180"/>
            <a:ext cx="2865120" cy="1988819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08832" y="1577340"/>
            <a:ext cx="247497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场景 01 · 儿童居家感冒发烧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08832" y="1879092"/>
            <a:ext cx="2474976" cy="15499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家长最焦虑的是「要不要立即去医院」——居家 CRP 初筛 15 分钟出结果，阴性居家观察，阳性 24–48 h 复测，持续阳性或伴症状请就医。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13760" y="3538727"/>
            <a:ext cx="2865120" cy="1988819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08832" y="3675887"/>
            <a:ext cx="247497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场景 02 · 老人慢病定期监测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08832" y="3977639"/>
            <a:ext cx="2474976" cy="15499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三高、糖尿病、类风湿等慢病人群是残余炎症高危人群——居家每 3–6 月一次 CRP 监测，量化低度炎症水平，与医生共同调整用药方案。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760" y="1440180"/>
            <a:ext cx="2621280" cy="425196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9326880" y="1440180"/>
            <a:ext cx="2865120" cy="1988819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1952" y="1577340"/>
            <a:ext cx="247497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场景 03 · 抗生素疗效验证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1952" y="1879092"/>
            <a:ext cx="2474976" cy="15499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用药 48–72 h 后居家复测 CRP：下降 ≥50% 说明治疗有效，持续升高则提示耐药或感染加重，需立即复诊。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326880" y="3538727"/>
            <a:ext cx="2865120" cy="1988819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21952" y="3675887"/>
            <a:ext cx="247497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场景 04 · 亚健康 / 主动健康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21952" y="3977639"/>
            <a:ext cx="2474976" cy="15499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30+ 健康管理人群每 6–12 月一次低度炎症早筛——CRP 是预测未来心血管事件、糖尿病、肿瘤风险的「窗口指标」。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全程 CRP 检测试剂盒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INSTITUTIONAL APPLICATIONS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机构应用场景 · 基层、急诊、户外全覆盖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0560" y="1474470"/>
            <a:ext cx="5315712" cy="192024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5632" y="1611630"/>
            <a:ext cx="492556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50" b="1">
                <a:solidFill>
                  <a:srgbClr val="1F2430"/>
                </a:solidFill>
                <a:latin typeface="微软雅黑"/>
                <a:ea typeface="微软雅黑"/>
              </a:rPr>
              <a:t>场景 01 · 基层医疗机构诊断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5632" y="1913382"/>
            <a:ext cx="4925568" cy="1481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社区卫生服务中心、乡镇卫生院、村卫生室——替代送检成本，15 min 床旁即得结果，辅助抗生素处方决策，降低漏诊率。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5727" y="1474470"/>
            <a:ext cx="5315712" cy="192024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799" y="1611630"/>
            <a:ext cx="492556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50" b="1">
                <a:solidFill>
                  <a:srgbClr val="1F2430"/>
                </a:solidFill>
                <a:latin typeface="微软雅黑"/>
                <a:ea typeface="微软雅黑"/>
              </a:rPr>
              <a:t>场景 02 · 户外应急检测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799" y="1913382"/>
            <a:ext cx="4925568" cy="1481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大型赛事保障、户外救援、边防哨所——无电源依赖，常温保存即测即用，恶劣环境稳定工作。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70560" y="3504438"/>
            <a:ext cx="5315712" cy="192024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5632" y="3641598"/>
            <a:ext cx="492556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50" b="1">
                <a:solidFill>
                  <a:srgbClr val="1F2430"/>
                </a:solidFill>
                <a:latin typeface="微软雅黑"/>
                <a:ea typeface="微软雅黑"/>
              </a:rPr>
              <a:t>场景 03 · 儿科急诊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5632" y="3943350"/>
            <a:ext cx="4925568" cy="1481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儿童急诊分诊关键工具——无创唾液采样避免儿童采血哭闹，15 min 出结果辅助分诊决策，缓解急诊拥堵。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05727" y="3504438"/>
            <a:ext cx="5315712" cy="192024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799" y="3641598"/>
            <a:ext cx="492556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50" b="1">
                <a:solidFill>
                  <a:srgbClr val="1F2430"/>
                </a:solidFill>
                <a:latin typeface="微软雅黑"/>
                <a:ea typeface="微软雅黑"/>
              </a:rPr>
              <a:t>场景 04 · 发热门诊筛查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799" y="3943350"/>
            <a:ext cx="4925568" cy="1481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二级以上医院发热门诊——细菌 / 病毒感染辅助鉴别，阳性结果快速分诊到细菌感染路径，降低抗生素滥用。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771900"/>
            <a:ext cx="2072640" cy="24003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120" y="3771900"/>
            <a:ext cx="2072640" cy="24003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771900"/>
            <a:ext cx="2072640" cy="24003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0" y="3771900"/>
            <a:ext cx="2072640" cy="2400300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9814560" y="3771900"/>
            <a:ext cx="1828800" cy="240030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814560" y="3771900"/>
            <a:ext cx="60960" cy="240030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058400" y="3867912"/>
            <a:ext cx="1341120" cy="22631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床旁即测 · 降漏诊 · 常温保存 · 即开即用 · 无创采样 · 儿童友好 · 分型辅助 · 降低滥用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全程 CRP 检测试剂盒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4337A"/>
              </a:gs>
              <a:gs pos="100000">
                <a:srgbClr val="514FB9"/>
              </a:gs>
            </a:gsLst>
            <a:lin ang="7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022080" y="0"/>
            <a:ext cx="3169920" cy="6858000"/>
          </a:xfrm>
          <a:prstGeom prst="rect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2057400"/>
            <a:ext cx="3657600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600" b="1">
                <a:solidFill>
                  <a:srgbClr val="FFFFFF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3771900"/>
            <a:ext cx="7559040" cy="6172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微软雅黑"/>
                <a:ea typeface="微软雅黑"/>
              </a:rPr>
              <a:t>技术壁垒与产品优势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60570"/>
            <a:ext cx="7559040" cy="6172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250" b="0">
                <a:solidFill>
                  <a:srgbClr val="C9C7EC"/>
                </a:solidFill>
                <a:latin typeface="微软雅黑"/>
                <a:ea typeface="微软雅黑"/>
              </a:rPr>
              <a:t>中空金技术 · 双专利保护 · 5 大核心壁垒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097280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BB29BC"/>
                </a:solidFill>
                <a:latin typeface="微软雅黑"/>
                <a:ea typeface="微软雅黑"/>
              </a:rPr>
              <a:t>PART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8B4E0"/>
                </a:solidFill>
                <a:latin typeface="微软雅黑"/>
                <a:ea typeface="微软雅黑"/>
              </a:rPr>
              <a:t>技术壁垒与产品优势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8B4E0"/>
                </a:solidFill>
                <a:latin typeface="微软雅黑"/>
                <a:ea typeface="微软雅黑"/>
              </a:rPr>
              <a:t>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TECHNOLOGY BARRIERS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5 大技术壁垒 · 中空金专利平台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双国家发明专利保护 · 全球独家唾液 CRP 检测方案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" y="1474470"/>
            <a:ext cx="3470656" cy="68580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0560" y="1625346"/>
            <a:ext cx="347065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514FB9"/>
                </a:solidFill>
                <a:latin typeface="微软雅黑"/>
                <a:ea typeface="微软雅黑"/>
              </a:rPr>
              <a:t>15 min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6864" y="2036826"/>
            <a:ext cx="317804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出结果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60671" y="1474470"/>
            <a:ext cx="3470656" cy="68580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60671" y="1625346"/>
            <a:ext cx="347065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514FB9"/>
                </a:solidFill>
                <a:latin typeface="微软雅黑"/>
                <a:ea typeface="微软雅黑"/>
              </a:rPr>
              <a:t>唾液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06975" y="2036826"/>
            <a:ext cx="317804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样本类型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0782" y="1474470"/>
            <a:ext cx="3470656" cy="68580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50782" y="1625346"/>
            <a:ext cx="347065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514FB9"/>
                </a:solidFill>
                <a:latin typeface="微软雅黑"/>
                <a:ea typeface="微软雅黑"/>
              </a:rPr>
              <a:t>室温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7086" y="2036826"/>
            <a:ext cx="317804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储存条件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0560" y="2468880"/>
            <a:ext cx="6035040" cy="7200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65632" y="257860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5632" y="257860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专利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36192" y="2606040"/>
            <a:ext cx="497433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01 独家新型专利 · 中空金技术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5632" y="2907792"/>
            <a:ext cx="5644896" cy="2811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层析材料对抗体高强度高特异性结合 · 比表面积大、信号强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0560" y="3298698"/>
            <a:ext cx="6035040" cy="7200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65632" y="3408426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5632" y="3408426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工艺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36192" y="3435858"/>
            <a:ext cx="497433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02 最佳层析体系 · 唾液基质适配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5632" y="3737610"/>
            <a:ext cx="5644896" cy="2811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减少黏蛋白、酶等复杂背景干扰 · 保证特异性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0560" y="4128516"/>
            <a:ext cx="6035040" cy="7200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65632" y="4238244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65632" y="4238244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循证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36192" y="4265676"/>
            <a:ext cx="497433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03 唾液–血液 CRP 等效研究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5632" y="4567428"/>
            <a:ext cx="5644896" cy="2811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超过 400 例真实世界样本建立等效关联性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70560" y="4958334"/>
            <a:ext cx="6035040" cy="7200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65632" y="5068062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5632" y="5068062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性能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36192" y="5095494"/>
            <a:ext cx="497433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04 超低检测灵敏度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65632" y="5397246"/>
            <a:ext cx="5644896" cy="2811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唾液 CRP 灵敏度达 ng/mL 级 · 早期低度炎症识别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70560" y="5788152"/>
            <a:ext cx="6035040" cy="72009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65632" y="5897880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65632" y="5897880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临床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36192" y="5925312"/>
            <a:ext cx="497433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05 临床试验验证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65632" y="6227064"/>
            <a:ext cx="5644896" cy="2811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完成多中心临床试验 · 真实世界数据支撑准确性</a:t>
            </a:r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520" y="2057400"/>
            <a:ext cx="5120640" cy="3771900"/>
          </a:xfrm>
          <a:prstGeom prst="rect">
            <a:avLst/>
          </a:prstGeom>
        </p:spPr>
      </p:pic>
      <p:sp>
        <p:nvSpPr>
          <p:cNvPr id="43" name="Rounded Rectangle 42"/>
          <p:cNvSpPr/>
          <p:nvPr/>
        </p:nvSpPr>
        <p:spPr>
          <a:xfrm>
            <a:off x="6827520" y="5966460"/>
            <a:ext cx="5120640" cy="48006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827520" y="5966460"/>
            <a:ext cx="60960" cy="48006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071360" y="6062472"/>
            <a:ext cx="463296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国家发明专利（双专利）：201710273592.8 · 202111117843.6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全程 CRP 检测试剂盒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4337A"/>
              </a:gs>
              <a:gs pos="100000">
                <a:srgbClr val="514FB9"/>
              </a:gs>
            </a:gsLst>
            <a:lin ang="7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022080" y="0"/>
            <a:ext cx="3169920" cy="6858000"/>
          </a:xfrm>
          <a:prstGeom prst="rect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2057400"/>
            <a:ext cx="3657600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600" b="1">
                <a:solidFill>
                  <a:srgbClr val="FFFFFF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3771900"/>
            <a:ext cx="7559040" cy="6172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微软雅黑"/>
                <a:ea typeface="微软雅黑"/>
              </a:rPr>
              <a:t>市场展望与全球对标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60570"/>
            <a:ext cx="7559040" cy="6172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250" b="0">
                <a:solidFill>
                  <a:srgbClr val="C9C7EC"/>
                </a:solidFill>
                <a:latin typeface="微软雅黑"/>
                <a:ea typeface="微软雅黑"/>
              </a:rPr>
              <a:t>市场容量 · 增长驱动 · 全球产品对标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097280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BB29BC"/>
                </a:solidFill>
                <a:latin typeface="微软雅黑"/>
                <a:ea typeface="微软雅黑"/>
              </a:rPr>
              <a:t>PART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8B4E0"/>
                </a:solidFill>
                <a:latin typeface="微软雅黑"/>
                <a:ea typeface="微软雅黑"/>
              </a:rPr>
              <a:t>市场展望与全球对标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8B4E0"/>
                </a:solidFill>
                <a:latin typeface="微软雅黑"/>
                <a:ea typeface="微软雅黑"/>
              </a:rPr>
              <a:t>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MARKET OUTLOOK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中国 CRP POCT 市场 · 进口主导 + 国产替代窗口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3 大市场数据（基于公开资料）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" y="1474470"/>
            <a:ext cx="3470656" cy="92583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0560" y="1625346"/>
            <a:ext cx="347065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2400" b="1">
                <a:solidFill>
                  <a:srgbClr val="514FB9"/>
                </a:solidFill>
                <a:latin typeface="微软雅黑"/>
                <a:ea typeface="微软雅黑"/>
              </a:rPr>
              <a:t>¥15–20 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6864" y="2036826"/>
            <a:ext cx="317804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市场规模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6864" y="2242566"/>
            <a:ext cx="317804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6708A"/>
                </a:solidFill>
                <a:latin typeface="微软雅黑"/>
                <a:ea typeface="微软雅黑"/>
              </a:rPr>
              <a:t>2024 中国 CRP POCT 终端市场 · 持续扩容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60671" y="1474470"/>
            <a:ext cx="3470656" cy="92583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60671" y="1625346"/>
            <a:ext cx="347065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2400" b="1">
                <a:solidFill>
                  <a:srgbClr val="514FB9"/>
                </a:solidFill>
                <a:latin typeface="微软雅黑"/>
                <a:ea typeface="微软雅黑"/>
              </a:rPr>
              <a:t>10–12%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6975" y="2036826"/>
            <a:ext cx="317804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年复合增长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6975" y="2242566"/>
            <a:ext cx="317804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6708A"/>
                </a:solidFill>
                <a:latin typeface="微软雅黑"/>
                <a:ea typeface="微软雅黑"/>
              </a:rPr>
              <a:t>2024–2028 CAGR · 居家场景主导 · 高于行业均值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50782" y="1474470"/>
            <a:ext cx="3470656" cy="92583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50782" y="1625346"/>
            <a:ext cx="347065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2400" b="1">
                <a:solidFill>
                  <a:srgbClr val="514FB9"/>
                </a:solidFill>
                <a:latin typeface="微软雅黑"/>
                <a:ea typeface="微软雅黑"/>
              </a:rPr>
              <a:t>60%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97086" y="2036826"/>
            <a:ext cx="317804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进口市占率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97086" y="2242566"/>
            <a:ext cx="317804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6708A"/>
                </a:solidFill>
                <a:latin typeface="微软雅黑"/>
                <a:ea typeface="微软雅黑"/>
              </a:rPr>
              <a:t>罗氏 / 希森美康 / 欧蒙 / 贝克曼主导 · 国产替代窗口期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70560" y="2811780"/>
            <a:ext cx="2548128" cy="13716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65632" y="292150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5632" y="292150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35%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36192" y="2948940"/>
            <a:ext cx="1487424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01 居家自测需求爆发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5632" y="3250692"/>
            <a:ext cx="2157984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健康管理意识觉醒 · 儿童老人慢病监测刚需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438143" y="2811780"/>
            <a:ext cx="2548128" cy="13716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633215" y="292150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633215" y="292150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25%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03775" y="2948940"/>
            <a:ext cx="1487424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02 基层医疗下沉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33215" y="3250692"/>
            <a:ext cx="2157984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分级诊疗推进 · 县乡村 CRP 初筛渗透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05726" y="2811780"/>
            <a:ext cx="2548128" cy="13716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400798" y="292150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798" y="292150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20%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71358" y="2948940"/>
            <a:ext cx="1487424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03 抗生素管理政策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798" y="3250692"/>
            <a:ext cx="2157984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AMS 政策落地 · 联合 CRP 减少抗生素使用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973309" y="2811780"/>
            <a:ext cx="2548128" cy="13716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168381" y="292150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168381" y="292150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20%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38941" y="2948940"/>
            <a:ext cx="1487424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04 慢病管理与体检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68381" y="3250692"/>
            <a:ext cx="2157984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心血管残留风险评估 · 健康体检套餐升级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70560" y="4457700"/>
            <a:ext cx="10850880" cy="54864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70560" y="4457700"/>
            <a:ext cx="60960" cy="54864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14400" y="4553712"/>
            <a:ext cx="103632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数据来源：弗若斯特沙利文《中国 POCT 行业报告》、中商产业研究院、公开年报整理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70560" y="5212080"/>
            <a:ext cx="1736140" cy="246887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68096" y="5266944"/>
            <a:ext cx="1541068" cy="1645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1">
                <a:solidFill>
                  <a:srgbClr val="FFFFFF"/>
                </a:solidFill>
                <a:latin typeface="微软雅黑"/>
                <a:ea typeface="微软雅黑"/>
              </a:rPr>
              <a:t>产品 / 厂商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406700" y="5212080"/>
            <a:ext cx="2170176" cy="246887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2504236" y="5266944"/>
            <a:ext cx="1975104" cy="1645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1">
                <a:solidFill>
                  <a:srgbClr val="FFFFFF"/>
                </a:solidFill>
                <a:latin typeface="微软雅黑"/>
                <a:ea typeface="微软雅黑"/>
              </a:rPr>
              <a:t>样本类型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576876" y="5212080"/>
            <a:ext cx="2170176" cy="246887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674412" y="5266944"/>
            <a:ext cx="1975104" cy="1645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1">
                <a:solidFill>
                  <a:srgbClr val="FFFFFF"/>
                </a:solidFill>
                <a:latin typeface="微软雅黑"/>
                <a:ea typeface="微软雅黑"/>
              </a:rPr>
              <a:t>是否需仪器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747052" y="5212080"/>
            <a:ext cx="2387193" cy="246887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844588" y="5266944"/>
            <a:ext cx="2192121" cy="1645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1">
                <a:solidFill>
                  <a:srgbClr val="FFFFFF"/>
                </a:solidFill>
                <a:latin typeface="微软雅黑"/>
                <a:ea typeface="微软雅黑"/>
              </a:rPr>
              <a:t>出结果用时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134245" y="5212080"/>
            <a:ext cx="2387193" cy="246887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231781" y="5266944"/>
            <a:ext cx="2192121" cy="1645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1">
                <a:solidFill>
                  <a:srgbClr val="FFFFFF"/>
                </a:solidFill>
                <a:latin typeface="微软雅黑"/>
                <a:ea typeface="微软雅黑"/>
              </a:rPr>
              <a:t>差异化关键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70560" y="5458967"/>
            <a:ext cx="1736140" cy="219456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68096" y="5493257"/>
            <a:ext cx="15410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⭐ 欣祺 全程 CRP（本品）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406700" y="5458967"/>
            <a:ext cx="2170176" cy="219456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2504236" y="5493257"/>
            <a:ext cx="19751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1">
                <a:solidFill>
                  <a:srgbClr val="34337A"/>
                </a:solidFill>
                <a:latin typeface="微软雅黑"/>
                <a:ea typeface="微软雅黑"/>
              </a:rPr>
              <a:t>唾液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6876" y="5458967"/>
            <a:ext cx="2170176" cy="219456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674412" y="5493257"/>
            <a:ext cx="19751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无需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747052" y="5458967"/>
            <a:ext cx="2387193" cy="219456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44588" y="5493257"/>
            <a:ext cx="2192121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15 min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134245" y="5458967"/>
            <a:ext cx="2387193" cy="219456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231781" y="5493257"/>
            <a:ext cx="2192121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全球少数 家用 + 唾液 + 免仪器 + 即时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70560" y="5678423"/>
            <a:ext cx="1736140" cy="219456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768096" y="5712713"/>
            <a:ext cx="15410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Repose Healthcare（美国）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406700" y="5678423"/>
            <a:ext cx="2170176" cy="219456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504236" y="5712713"/>
            <a:ext cx="19751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1">
                <a:solidFill>
                  <a:srgbClr val="34337A"/>
                </a:solidFill>
                <a:latin typeface="微软雅黑"/>
                <a:ea typeface="微软雅黑"/>
              </a:rPr>
              <a:t>指尖血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576876" y="5678423"/>
            <a:ext cx="2170176" cy="219456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4674412" y="5712713"/>
            <a:ext cx="19751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需读卡仪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747052" y="5678423"/>
            <a:ext cx="2387193" cy="219456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844588" y="5712713"/>
            <a:ext cx="2192121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≈15 min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134245" y="5678423"/>
            <a:ext cx="2387193" cy="219456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231781" y="5712713"/>
            <a:ext cx="2192121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需配便携仪器，仍需采血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70560" y="5897879"/>
            <a:ext cx="1736140" cy="219456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768096" y="5932169"/>
            <a:ext cx="15410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QuikRead go CRP（芬兰 Orion）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406700" y="5897879"/>
            <a:ext cx="2170176" cy="219456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2504236" y="5932169"/>
            <a:ext cx="19751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1">
                <a:solidFill>
                  <a:srgbClr val="34337A"/>
                </a:solidFill>
                <a:latin typeface="微软雅黑"/>
                <a:ea typeface="微软雅黑"/>
              </a:rPr>
              <a:t>指尖血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576876" y="5897879"/>
            <a:ext cx="2170176" cy="219456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4674412" y="5932169"/>
            <a:ext cx="19751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需仪器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747052" y="5897879"/>
            <a:ext cx="2387193" cy="219456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844588" y="5932169"/>
            <a:ext cx="2192121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≈3 min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134245" y="5897879"/>
            <a:ext cx="2387193" cy="219456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231781" y="5932169"/>
            <a:ext cx="2192121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耗材 + 仪器双重成本，门槛高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70560" y="6117335"/>
            <a:ext cx="1736140" cy="219456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68096" y="6151625"/>
            <a:ext cx="15410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Everlywell CRP（美国 DTC）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406700" y="6117335"/>
            <a:ext cx="2170176" cy="219456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2504236" y="6151625"/>
            <a:ext cx="19751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1">
                <a:solidFill>
                  <a:srgbClr val="34337A"/>
                </a:solidFill>
                <a:latin typeface="微软雅黑"/>
                <a:ea typeface="微软雅黑"/>
              </a:rPr>
              <a:t>干血斑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576876" y="6117335"/>
            <a:ext cx="2170176" cy="219456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4674412" y="6151625"/>
            <a:ext cx="19751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实验室</a:t>
            </a:r>
          </a:p>
        </p:txBody>
      </p:sp>
      <p:sp>
        <p:nvSpPr>
          <p:cNvPr id="89" name="Rectangle 88"/>
          <p:cNvSpPr/>
          <p:nvPr/>
        </p:nvSpPr>
        <p:spPr>
          <a:xfrm>
            <a:off x="6747052" y="6117335"/>
            <a:ext cx="2387193" cy="219456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6844588" y="6151625"/>
            <a:ext cx="2192121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5–8 天</a:t>
            </a:r>
          </a:p>
        </p:txBody>
      </p:sp>
      <p:sp>
        <p:nvSpPr>
          <p:cNvPr id="91" name="Rectangle 90"/>
          <p:cNvSpPr/>
          <p:nvPr/>
        </p:nvSpPr>
        <p:spPr>
          <a:xfrm>
            <a:off x="9134245" y="6117335"/>
            <a:ext cx="2387193" cy="219456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9231781" y="6151625"/>
            <a:ext cx="2192121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800" b="0">
                <a:solidFill>
                  <a:srgbClr val="424A5E"/>
                </a:solidFill>
                <a:latin typeface="微软雅黑"/>
                <a:ea typeface="微软雅黑"/>
              </a:rPr>
              <a:t>邮寄周期长，不适合动态监测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全程 CRP 检测试剂盒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34337A"/>
              </a:gs>
            </a:gsLst>
            <a:lin ang="7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559040" y="-1028700"/>
            <a:ext cx="6096000" cy="9601200"/>
          </a:xfrm>
          <a:prstGeom prst="rect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509760" y="-1028700"/>
            <a:ext cx="4876800" cy="9601200"/>
          </a:xfrm>
          <a:prstGeom prst="rect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371600"/>
            <a:ext cx="7559040" cy="6172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3200" b="1">
                <a:solidFill>
                  <a:srgbClr val="FFFFFF"/>
                </a:solidFill>
                <a:latin typeface="微软雅黑"/>
                <a:ea typeface="微软雅黑"/>
              </a:rPr>
              <a:t>为了更好的诊断 · 守护您和家人的健康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228850"/>
            <a:ext cx="75590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00" b="0">
                <a:solidFill>
                  <a:srgbClr val="C9C7EC"/>
                </a:solidFill>
                <a:latin typeface="微软雅黑"/>
                <a:ea typeface="微软雅黑"/>
              </a:rPr>
              <a:t>全球少数「唾液 · 免仪器 · 居家可及」家用 CRP 初筛方案</a:t>
            </a:r>
          </a:p>
        </p:txBody>
      </p:sp>
      <p:sp>
        <p:nvSpPr>
          <p:cNvPr id="7" name="Oval 6"/>
          <p:cNvSpPr/>
          <p:nvPr/>
        </p:nvSpPr>
        <p:spPr>
          <a:xfrm>
            <a:off x="1158240" y="3200971"/>
            <a:ext cx="308610" cy="30861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767839" y="3154680"/>
            <a:ext cx="67056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儿童发烧 / 慢病监测 / 居家自测 · 全场景覆盖</a:t>
            </a:r>
          </a:p>
        </p:txBody>
      </p:sp>
      <p:sp>
        <p:nvSpPr>
          <p:cNvPr id="9" name="Oval 8"/>
          <p:cNvSpPr/>
          <p:nvPr/>
        </p:nvSpPr>
        <p:spPr>
          <a:xfrm>
            <a:off x="1158240" y="3804475"/>
            <a:ext cx="308610" cy="30861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767839" y="3758184"/>
            <a:ext cx="67056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5 大专利壁垒 + 400 例临床验证 · 双国家发明专利保护</a:t>
            </a:r>
          </a:p>
        </p:txBody>
      </p:sp>
      <p:sp>
        <p:nvSpPr>
          <p:cNvPr id="11" name="Oval 10"/>
          <p:cNvSpPr/>
          <p:nvPr/>
        </p:nvSpPr>
        <p:spPr>
          <a:xfrm>
            <a:off x="1158240" y="4407979"/>
            <a:ext cx="308610" cy="30861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767839" y="4361688"/>
            <a:ext cx="67056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15 分钟出结果 · 目视比色两档判读 · 注册状态：注册中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97280" y="5486400"/>
            <a:ext cx="4876800" cy="822960"/>
          </a:xfrm>
          <a:prstGeom prst="roundRect">
            <a:avLst>
              <a:gd name="adj" fmla="val 12000"/>
            </a:avLst>
          </a:prstGeom>
          <a:solidFill>
            <a:srgbClr val="4543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02080" y="5637276"/>
            <a:ext cx="4389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欣祺医药 · 优贝德医药出海平台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2080" y="5911596"/>
            <a:ext cx="438912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C9C7EC"/>
                </a:solidFill>
                <a:latin typeface="微软雅黑"/>
                <a:ea typeface="微软雅黑"/>
              </a:rPr>
              <a:t>询价与合作 · unibestpharma.com/contact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8B4E0"/>
                </a:solidFill>
                <a:latin typeface="微软雅黑"/>
                <a:ea typeface="微软雅黑"/>
              </a:rPr>
              <a:t>欣祺医药 · 优贝德医药出海平台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8B4E0"/>
                </a:solidFill>
                <a:latin typeface="微软雅黑"/>
                <a:ea typeface="微软雅黑"/>
              </a:rPr>
              <a:t>14 /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